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83" r:id="rId4"/>
    <p:sldId id="284" r:id="rId5"/>
    <p:sldId id="285" r:id="rId6"/>
    <p:sldId id="258" r:id="rId7"/>
    <p:sldId id="269" r:id="rId8"/>
    <p:sldId id="270" r:id="rId9"/>
    <p:sldId id="264" r:id="rId10"/>
    <p:sldId id="286" r:id="rId11"/>
    <p:sldId id="287" r:id="rId12"/>
    <p:sldId id="272" r:id="rId13"/>
    <p:sldId id="273" r:id="rId14"/>
    <p:sldId id="288" r:id="rId15"/>
    <p:sldId id="274" r:id="rId16"/>
    <p:sldId id="275" r:id="rId17"/>
    <p:sldId id="289" r:id="rId18"/>
    <p:sldId id="276" r:id="rId19"/>
    <p:sldId id="277" r:id="rId20"/>
    <p:sldId id="290" r:id="rId21"/>
    <p:sldId id="278" r:id="rId22"/>
    <p:sldId id="279" r:id="rId23"/>
    <p:sldId id="291" r:id="rId24"/>
    <p:sldId id="293" r:id="rId25"/>
    <p:sldId id="29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A38C0E-22E1-4FF6-B5F9-02487BD26144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62C0ED-AD7A-4DB2-83CF-872BE6303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9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.amu.edu.pl/~zbzw/glob/glob20aa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webs.org/water/story.php?title=Major_river_basins_of_the_world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webs.org/water/story.php?title=Major_river_basins_of_the_world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vironment.nationalgeographic.com/environment/habitats/grassland-map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vironment.nationalgeographic.com/environment/habitats/grassland-map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.amu.edu.pl/~zbzw/glob/glob20aa.ht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.amu.edu.pl/~zbzw/glob/glob20aa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.amu.edu.pl/~zbzw/glob/glob28d2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.amu.edu.pl/~zbzw/glob/glob28d2.ht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.amu.edu.pl/~zbzw/glob/glob28d2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vironment.nationalgeographic.com/environment/habitats/desert-map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vironment.nationalgeographic.com/environment/habitats/desert-map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Mountains of the World.</a:t>
            </a:r>
            <a:r>
              <a:rPr lang="en-US" smtClean="0"/>
              <a:t> 25 July 2012. </a:t>
            </a:r>
            <a:r>
              <a:rPr lang="en-US" u="sng" smtClean="0">
                <a:hlinkClick r:id="rId3"/>
              </a:rPr>
              <a:t>http://www.staff.amu.edu.pl/~zbzw/glob/glob20aa.htm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B21D6C-83E6-4564-B14A-C446FECEFC5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Rainforests of the World.</a:t>
            </a:r>
            <a:r>
              <a:rPr lang="en-US" smtClean="0"/>
              <a:t> 7 August 2012. http://www.srl.caltech.edu/personnel/krubal/rainforest/Edit560s6/www/where.html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4AFEA8-D36E-4840-A353-9A4737B34B17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Major River Basins of the World</a:t>
            </a:r>
            <a:r>
              <a:rPr lang="en-US" smtClean="0"/>
              <a:t>. 7 August 2012. </a:t>
            </a:r>
            <a:r>
              <a:rPr lang="en-US" u="sng" smtClean="0">
                <a:hlinkClick r:id="rId3"/>
              </a:rPr>
              <a:t>http://www.siswebs.org/water/story.php?title=Major_river_basins_of_the_world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43310-7BC8-4B5F-94D2-A3E673A812C8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Major River Basins of the World</a:t>
            </a:r>
            <a:r>
              <a:rPr lang="en-US" smtClean="0"/>
              <a:t>. 7 August 2012. </a:t>
            </a:r>
            <a:r>
              <a:rPr lang="en-US" u="sng" smtClean="0">
                <a:hlinkClick r:id="rId3"/>
              </a:rPr>
              <a:t>http://www.siswebs.org/water/story.php?title=Major_river_basins_of_the_world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8E9772-D386-42AA-AECD-8A50CDD25280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Grasslands of the World</a:t>
            </a:r>
            <a:r>
              <a:rPr lang="en-US" smtClean="0"/>
              <a:t>. 6 August 2012. </a:t>
            </a:r>
            <a:r>
              <a:rPr lang="en-US" u="sng" smtClean="0">
                <a:hlinkClick r:id="rId3"/>
              </a:rPr>
              <a:t>http://environment.nationalgeographic.com/environment/habitats/grassland-map/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7AECA8-5028-416C-A764-159BB888A571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Grasslands of the World</a:t>
            </a:r>
            <a:r>
              <a:rPr lang="en-US" smtClean="0"/>
              <a:t>. 6 August 2012. </a:t>
            </a:r>
            <a:r>
              <a:rPr lang="en-US" u="sng" smtClean="0">
                <a:hlinkClick r:id="rId3"/>
              </a:rPr>
              <a:t>http://environment.nationalgeographic.com/environment/habitats/grassland-map/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4701E6-92C5-4A55-B776-CD1D1ACC4ABD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Mountains of the World.</a:t>
            </a:r>
            <a:r>
              <a:rPr lang="en-US" smtClean="0"/>
              <a:t> 25 July 2012. </a:t>
            </a:r>
            <a:r>
              <a:rPr lang="en-US" u="sng" smtClean="0">
                <a:hlinkClick r:id="rId3"/>
              </a:rPr>
              <a:t>http://www.staff.amu.edu.pl/~zbzw/glob/glob20aa.htm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B21D6C-83E6-4564-B14A-C446FECEFC5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Mountains of the World.</a:t>
            </a:r>
            <a:r>
              <a:rPr lang="en-US" smtClean="0"/>
              <a:t> 25 July 2012. </a:t>
            </a:r>
            <a:r>
              <a:rPr lang="en-US" u="sng" smtClean="0">
                <a:hlinkClick r:id="rId3"/>
              </a:rPr>
              <a:t>http://www.staff.amu.edu.pl/~zbzw/glob/glob20aa.htm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9DB99E-DED3-4D62-A8CC-521BBE4C0EC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Volcanoes of the World</a:t>
            </a:r>
            <a:r>
              <a:rPr lang="en-US" smtClean="0"/>
              <a:t>. 25 July 2012. </a:t>
            </a:r>
            <a:r>
              <a:rPr lang="en-US" u="sng" smtClean="0">
                <a:hlinkClick r:id="rId3"/>
              </a:rPr>
              <a:t>http://www.staff.amu.edu.pl/~zbzw/glob/glob28d2.htm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90F4CE-DCE8-4C64-B447-BB95BEDDEA0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Volcanoes of the World</a:t>
            </a:r>
            <a:r>
              <a:rPr lang="en-US" smtClean="0"/>
              <a:t>. 25 July 2012. </a:t>
            </a:r>
            <a:r>
              <a:rPr lang="en-US" u="sng" smtClean="0">
                <a:hlinkClick r:id="rId3"/>
              </a:rPr>
              <a:t>http://www.staff.amu.edu.pl/~zbzw/glob/glob28d2.htm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664C84-C470-45EF-9862-92615F7376F9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Volcanoes of the World</a:t>
            </a:r>
            <a:r>
              <a:rPr lang="en-US" smtClean="0"/>
              <a:t>. 25 July 2012. </a:t>
            </a:r>
            <a:r>
              <a:rPr lang="en-US" u="sng" smtClean="0">
                <a:hlinkClick r:id="rId3"/>
              </a:rPr>
              <a:t>http://www.staff.amu.edu.pl/~zbzw/glob/glob28d2.htm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C4DA4A-E8CE-4643-8ABA-01BFC3F4EDF6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Deserts of the World</a:t>
            </a:r>
            <a:r>
              <a:rPr lang="en-US" smtClean="0"/>
              <a:t>. 6 August 2012. </a:t>
            </a:r>
            <a:r>
              <a:rPr lang="en-US" u="sng" smtClean="0">
                <a:hlinkClick r:id="rId3"/>
              </a:rPr>
              <a:t>http://environment.nationalgeographic.com/environment/habitats/desert-map/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5EF296-6B60-4F9A-8196-6B0417745D63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Deserts of the World</a:t>
            </a:r>
            <a:r>
              <a:rPr lang="en-US" smtClean="0"/>
              <a:t>. 6 August 2012. </a:t>
            </a:r>
            <a:r>
              <a:rPr lang="en-US" u="sng" smtClean="0">
                <a:hlinkClick r:id="rId3"/>
              </a:rPr>
              <a:t>http://environment.nationalgeographic.com/environment/habitats/desert-map/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55F3E5-1342-4791-B13E-5792F20C9E6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Rainforests of the World.</a:t>
            </a:r>
            <a:r>
              <a:rPr lang="en-US" smtClean="0"/>
              <a:t> 7 August 2012. http://www.srl.caltech.edu/personnel/krubal/rainforest/Edit560s6/www/where.html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8E3445-42BB-4768-BC62-E7BB8029012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33CDA2-4660-4C9B-BEF5-3B5C772F6E62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88EDF82-0390-4643-916C-5F34F4D6B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5818-D894-416F-B595-F35F569050A3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FAF4-857C-4F34-B5A5-F6927E9B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58E2-2213-4ADA-BE71-5333EDFD4122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B38A-7AB8-40DF-B405-4D27FFA4C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8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A195-8038-44BC-BABC-8D199C9F2686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45A5-02C5-47C2-9F7C-35BFC22A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7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5268B2-F97D-4842-90BC-0501DA49F613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988C17-3FBC-4DBF-81B8-5C673869F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0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032429-9091-4F65-B036-DFA6F0D2EAA4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3349A1-6326-4337-A6AC-6EA578EB9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69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062B33-741F-4774-8D26-F14CC8018F39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723066-5B66-4104-BCBE-1A2396DE0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7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D8FAE5-D6C9-45D7-AC53-31D43037642A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44067-DEC0-45A9-BAB2-7BA7DF4EC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8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C662F-C48F-480B-9C2B-A883CE0AC732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23DE-47FC-4475-9B1C-11EDB3132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3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5C05D3-30CA-4F9C-A3A9-FF3F0A2B9532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59AA15-56D6-42DA-8E8D-7557371DD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2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9135611-C7D5-4737-AAC1-F04DD2665779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74B213F-3171-4251-9041-8588D9C66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51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A854851-BC80-4EA8-8AFF-3CE55343F3A7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03D7787-600F-4A6D-AC0B-DE503EB57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Physical Features of Earth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effectLst/>
              </a:rPr>
              <a:t>Unit 2, Lesson 4</a:t>
            </a:r>
            <a:endParaRPr lang="en-US" sz="2800" dirty="0">
              <a:effectLst/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F48470-C87A-4F51-B18A-D6894B09EEB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4339" name="Picture 4" descr="C:\Users\blooma\AppData\Local\Microsoft\Windows\Temporary Internet Files\Content.Outlook\07IV7VE0\OSlogonewmission graphic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5257800"/>
            <a:ext cx="321468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23DE-47FC-4475-9B1C-11EDB31321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8540" y="4038600"/>
            <a:ext cx="8991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Can you identify </a:t>
            </a:r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any spatial patterns </a:t>
            </a:r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you see?  </a:t>
            </a:r>
          </a:p>
          <a:p>
            <a:pPr algn="ctr"/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(In other words,  how would you describe </a:t>
            </a:r>
          </a:p>
          <a:p>
            <a:pPr algn="ctr"/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where </a:t>
            </a:r>
            <a:r>
              <a:rPr lang="en-US" sz="2000" dirty="0">
                <a:solidFill>
                  <a:srgbClr val="1FAECD"/>
                </a:solidFill>
                <a:latin typeface="Arial Rounded MT Bold"/>
                <a:cs typeface="Arial Rounded MT Bold"/>
              </a:rPr>
              <a:t>the </a:t>
            </a:r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volcanoes </a:t>
            </a:r>
            <a:r>
              <a:rPr lang="en-US" sz="20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are on </a:t>
            </a:r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Earth?)  </a:t>
            </a:r>
          </a:p>
          <a:p>
            <a:pPr algn="ctr"/>
            <a:endParaRPr lang="en-US" sz="2400" dirty="0">
              <a:solidFill>
                <a:srgbClr val="1FAECD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			 Turn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and talk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at your table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about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your 					  description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of the location </a:t>
            </a:r>
            <a:endParaRPr lang="en-US" sz="2400" dirty="0" smtClean="0">
              <a:solidFill>
                <a:srgbClr val="1FAECD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                          of volcanoes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on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Earth.  </a:t>
            </a:r>
            <a:endParaRPr lang="en-US" sz="2400" dirty="0">
              <a:solidFill>
                <a:srgbClr val="1FAEC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Picture 2" descr="si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91"/>
            <a:ext cx="672782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4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23DE-47FC-4475-9B1C-11EDB31321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33800" y="0"/>
            <a:ext cx="5376078" cy="689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lvl="0" algn="ctr"/>
            <a:r>
              <a:rPr lang="en-US" sz="2800" dirty="0" smtClean="0">
                <a:latin typeface="Arial Rounded MT Bold"/>
                <a:cs typeface="Arial Rounded MT Bold"/>
              </a:rPr>
              <a:t>Why are the spatial patterns of these two physical </a:t>
            </a:r>
          </a:p>
          <a:p>
            <a:pPr lvl="0" algn="ctr"/>
            <a:r>
              <a:rPr lang="en-US" sz="2800" dirty="0" smtClean="0">
                <a:latin typeface="Arial Rounded MT Bold"/>
                <a:cs typeface="Arial Rounded MT Bold"/>
              </a:rPr>
              <a:t>features so similar? </a:t>
            </a:r>
          </a:p>
          <a:p>
            <a:pPr marL="457200" lvl="0" indent="-457200" algn="ctr">
              <a:buFont typeface="Arial"/>
              <a:buChar char="•"/>
            </a:pPr>
            <a:endParaRPr lang="en-US" sz="2800" dirty="0" smtClean="0">
              <a:solidFill>
                <a:schemeClr val="bg2">
                  <a:lumMod val="50000"/>
                </a:schemeClr>
              </a:solidFill>
              <a:latin typeface="Arial Rounded MT Bold"/>
              <a:cs typeface="Arial Rounded MT Bold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Are there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connections between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mountains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and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volcanoes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?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 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 Rounded MT Bold"/>
              <a:cs typeface="Arial Rounded MT Bold"/>
            </a:endParaRPr>
          </a:p>
          <a:p>
            <a:pPr lvl="0"/>
            <a:endParaRPr lang="en-US" sz="2400" dirty="0">
              <a:latin typeface="Arial Rounded MT Bold"/>
              <a:cs typeface="Arial Rounded MT Bold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Are mountains and volcanoes always found together?  Why do you think this is so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?</a:t>
            </a:r>
          </a:p>
          <a:p>
            <a:pPr lvl="1"/>
            <a:endParaRPr lang="en-US" sz="2400" dirty="0">
              <a:solidFill>
                <a:schemeClr val="bg2">
                  <a:lumMod val="50000"/>
                </a:schemeClr>
              </a:solidFill>
              <a:latin typeface="Arial Rounded MT Bold"/>
              <a:cs typeface="Arial Rounded MT Bold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Can there be a mountain without a volcano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? Can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there be a volcano without a mountain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?</a:t>
            </a:r>
          </a:p>
          <a:p>
            <a:pPr lvl="1"/>
            <a:endParaRPr lang="en-US" sz="2400" dirty="0">
              <a:solidFill>
                <a:schemeClr val="bg2">
                  <a:lumMod val="5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Picture 3" descr="mounta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3657600" cy="2743200"/>
          </a:xfrm>
          <a:prstGeom prst="rect">
            <a:avLst/>
          </a:prstGeom>
        </p:spPr>
      </p:pic>
      <p:pic>
        <p:nvPicPr>
          <p:cNvPr id="5" name="Picture 4" descr="volcano_hawaii_kilauea_Puu_o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36243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0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en-US" sz="2400" b="1">
                <a:latin typeface="Arial" charset="0"/>
              </a:rPr>
              <a:t>Map 3</a:t>
            </a:r>
          </a:p>
        </p:txBody>
      </p:sp>
      <p:pic>
        <p:nvPicPr>
          <p:cNvPr id="26626" name="Picture 2" descr="Image: World map of deser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6374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7ED0A7-3A55-43A4-A5F4-A55DBA8FCC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1271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Respond in writing: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What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physical feature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do you think is being shown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on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this map?</a:t>
            </a:r>
          </a:p>
          <a:p>
            <a:pPr algn="ctr"/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What evidence do you have for thinking so?</a:t>
            </a:r>
            <a:endParaRPr lang="en-US" sz="2800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en-US" sz="2400" b="1">
                <a:latin typeface="Arial" charset="0"/>
              </a:rPr>
              <a:t>Map 3</a:t>
            </a:r>
          </a:p>
        </p:txBody>
      </p:sp>
      <p:pic>
        <p:nvPicPr>
          <p:cNvPr id="28674" name="Picture 2" descr="Image: World map of deser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6374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52400"/>
            <a:ext cx="5029200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 Rounded MT Bold"/>
                <a:cs typeface="Arial Rounded MT Bold"/>
              </a:rPr>
              <a:t>Deserts of the World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05BDF-49D3-4895-A66E-4DA1295BF6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5410200"/>
            <a:ext cx="5791200" cy="1200328"/>
          </a:xfrm>
          <a:prstGeom prst="rect">
            <a:avLst/>
          </a:prstGeom>
          <a:solidFill>
            <a:srgbClr val="FCFF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How many guessed that right?</a:t>
            </a:r>
          </a:p>
          <a:p>
            <a:pPr algn="ctr"/>
            <a:endParaRPr lang="en-US" sz="2400" dirty="0" smtClean="0">
              <a:solidFill>
                <a:srgbClr val="1FAECD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Let’s share your supporting evidence.</a:t>
            </a:r>
            <a:endParaRPr lang="en-US" sz="2400" dirty="0">
              <a:solidFill>
                <a:srgbClr val="1FAECD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23DE-47FC-4475-9B1C-11EDB31321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4419600"/>
            <a:ext cx="8991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Can you identify </a:t>
            </a:r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any spatial patterns </a:t>
            </a:r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you see?  </a:t>
            </a:r>
          </a:p>
          <a:p>
            <a:pPr algn="ctr"/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(In other words,  how would you describe </a:t>
            </a:r>
          </a:p>
          <a:p>
            <a:pPr algn="ctr"/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where </a:t>
            </a:r>
            <a:r>
              <a:rPr lang="en-US" sz="2000" dirty="0">
                <a:solidFill>
                  <a:srgbClr val="1FAECD"/>
                </a:solidFill>
                <a:latin typeface="Arial Rounded MT Bold"/>
                <a:cs typeface="Arial Rounded MT Bold"/>
              </a:rPr>
              <a:t>the </a:t>
            </a:r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deserts </a:t>
            </a:r>
            <a:r>
              <a:rPr lang="en-US" sz="20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are on </a:t>
            </a:r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Earth?)  </a:t>
            </a:r>
          </a:p>
          <a:p>
            <a:pPr algn="ctr"/>
            <a:endParaRPr lang="en-US" sz="1200" dirty="0">
              <a:solidFill>
                <a:srgbClr val="1FAECD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			 Turn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and talk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at your table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about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your 					  description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of the location </a:t>
            </a:r>
            <a:endParaRPr lang="en-US" sz="2400" dirty="0" smtClean="0">
              <a:solidFill>
                <a:srgbClr val="1FAECD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                          of deserts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on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Earth.  </a:t>
            </a:r>
            <a:endParaRPr lang="en-US" sz="2400" dirty="0">
              <a:solidFill>
                <a:srgbClr val="1FAEC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Picture 2" descr="Image: World map of deser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45"/>
            <a:ext cx="7469426" cy="447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1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en-US" sz="2400" b="1">
                <a:latin typeface="Arial" charset="0"/>
              </a:rPr>
              <a:t>Map 4</a:t>
            </a:r>
          </a:p>
        </p:txBody>
      </p:sp>
      <p:pic>
        <p:nvPicPr>
          <p:cNvPr id="30722" name="Picture 2" descr="The dark green areas are where the Rainforests are loc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241777" cy="456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4953000"/>
            <a:ext cx="2209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atin typeface="+mn-lt"/>
              <a:cs typeface="+mn-cs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7FE9B7-5738-431C-817A-18B20F5556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1271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Respond in writing:</a:t>
            </a:r>
          </a:p>
          <a:p>
            <a:pPr algn="ctr"/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What </a:t>
            </a:r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physical feature </a:t>
            </a:r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do you think is being shown </a:t>
            </a:r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on </a:t>
            </a:r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map 4?</a:t>
            </a:r>
          </a:p>
          <a:p>
            <a:pPr algn="ctr"/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5868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What evidence do you have for thinking so?</a:t>
            </a:r>
            <a:endParaRPr lang="en-US" sz="2800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en-US" sz="2400" b="1">
                <a:latin typeface="Arial" charset="0"/>
              </a:rPr>
              <a:t>Map 4</a:t>
            </a:r>
          </a:p>
        </p:txBody>
      </p:sp>
      <p:pic>
        <p:nvPicPr>
          <p:cNvPr id="32770" name="Picture 2" descr="The dark green areas are where the Rainforests are loc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6294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52400"/>
            <a:ext cx="5867400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 Rounded MT Bold"/>
                <a:cs typeface="Arial Rounded MT Bold"/>
              </a:rPr>
              <a:t>Rainforests of the World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4648200"/>
            <a:ext cx="2590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atin typeface="+mn-lt"/>
              <a:cs typeface="+mn-cs"/>
            </a:endParaRPr>
          </a:p>
        </p:txBody>
      </p:sp>
      <p:sp>
        <p:nvSpPr>
          <p:cNvPr id="3277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E001AD-A696-4046-9D6D-794DE42A0E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5629495"/>
            <a:ext cx="5791200" cy="1015663"/>
          </a:xfrm>
          <a:prstGeom prst="rect">
            <a:avLst/>
          </a:prstGeom>
          <a:solidFill>
            <a:srgbClr val="FCFF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How many guessed that right?</a:t>
            </a:r>
          </a:p>
          <a:p>
            <a:pPr algn="ctr"/>
            <a:endParaRPr lang="en-US" sz="1200" dirty="0" smtClean="0">
              <a:solidFill>
                <a:srgbClr val="0080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Let’s share your supporting evidence.</a:t>
            </a:r>
            <a:endParaRPr lang="en-US" sz="2400" dirty="0">
              <a:solidFill>
                <a:srgbClr val="008000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23DE-47FC-4475-9B1C-11EDB31321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4572000"/>
            <a:ext cx="8991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Can you identify </a:t>
            </a:r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any spatial patterns </a:t>
            </a:r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you see?  </a:t>
            </a:r>
          </a:p>
          <a:p>
            <a:pPr algn="ctr"/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(In other words,  how would you describe </a:t>
            </a:r>
          </a:p>
          <a:p>
            <a:pPr algn="ctr"/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where </a:t>
            </a:r>
            <a:r>
              <a:rPr lang="en-US" sz="2000" dirty="0">
                <a:solidFill>
                  <a:srgbClr val="1FAECD"/>
                </a:solidFill>
                <a:latin typeface="Arial Rounded MT Bold"/>
                <a:cs typeface="Arial Rounded MT Bold"/>
              </a:rPr>
              <a:t>the </a:t>
            </a:r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rainforests </a:t>
            </a:r>
            <a:r>
              <a:rPr lang="en-US" sz="20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are on </a:t>
            </a:r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Earth?)  </a:t>
            </a:r>
          </a:p>
          <a:p>
            <a:pPr algn="ctr"/>
            <a:endParaRPr lang="en-US" sz="1400" dirty="0">
              <a:solidFill>
                <a:srgbClr val="1FAECD"/>
              </a:solidFill>
              <a:latin typeface="Arial Rounded MT Bold"/>
              <a:cs typeface="Arial Rounded MT Bold"/>
            </a:endParaRPr>
          </a:p>
          <a:p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                Turn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and talk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at your table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about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your description   </a:t>
            </a:r>
          </a:p>
          <a:p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                                of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the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location of rainforests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on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Earth.  </a:t>
            </a:r>
            <a:endParaRPr lang="en-US" sz="2400" dirty="0">
              <a:solidFill>
                <a:srgbClr val="1FAEC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Picture 2" descr="The dark green areas are where the Rainforests are loc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6" y="7"/>
            <a:ext cx="6241777" cy="456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06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en-US" sz="2400" b="1">
                <a:latin typeface="Arial" charset="0"/>
              </a:rPr>
              <a:t>Map 5</a:t>
            </a:r>
          </a:p>
        </p:txBody>
      </p:sp>
      <p:pic>
        <p:nvPicPr>
          <p:cNvPr id="34818" name="TB_Image" descr="Major river basins of the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b="37006"/>
          <a:stretch>
            <a:fillRect/>
          </a:stretch>
        </p:blipFill>
        <p:spPr bwMode="auto">
          <a:xfrm>
            <a:off x="609600" y="1524000"/>
            <a:ext cx="75628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81CFE-EB39-44FF-A055-75929FBEA7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1271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Respond in writing:</a:t>
            </a:r>
          </a:p>
          <a:p>
            <a:pPr algn="ctr"/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What </a:t>
            </a:r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physical feature </a:t>
            </a:r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do you think is being shown on map 5?</a:t>
            </a:r>
          </a:p>
          <a:p>
            <a:pPr algn="ctr"/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5562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What evidence do you have for thinking so?</a:t>
            </a:r>
            <a:endParaRPr lang="en-US" sz="2800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en-US" sz="2400" b="1">
                <a:latin typeface="Arial" charset="0"/>
              </a:rPr>
              <a:t>Map 5</a:t>
            </a:r>
          </a:p>
        </p:txBody>
      </p:sp>
      <p:pic>
        <p:nvPicPr>
          <p:cNvPr id="36866" name="TB_Image" descr="Major river basins of the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b="5507"/>
          <a:stretch>
            <a:fillRect/>
          </a:stretch>
        </p:blipFill>
        <p:spPr bwMode="auto">
          <a:xfrm>
            <a:off x="1828800" y="685800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152400"/>
            <a:ext cx="6781800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 Rounded MT Bold"/>
                <a:cs typeface="Arial Rounded MT Bold"/>
              </a:rPr>
              <a:t>Major River Basins of the World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F6773-669B-443C-AF52-7899345744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5486400"/>
            <a:ext cx="5791200" cy="1200328"/>
          </a:xfrm>
          <a:prstGeom prst="rect">
            <a:avLst/>
          </a:prstGeom>
          <a:solidFill>
            <a:srgbClr val="FCFF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How many guessed that right?</a:t>
            </a:r>
          </a:p>
          <a:p>
            <a:pPr algn="ctr"/>
            <a:endParaRPr lang="en-US" sz="2400" dirty="0" smtClean="0">
              <a:solidFill>
                <a:srgbClr val="1FAECD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Let’s share your supporting evidence.</a:t>
            </a:r>
            <a:endParaRPr lang="en-US" sz="2400" dirty="0">
              <a:solidFill>
                <a:srgbClr val="1FAECD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en-US" sz="2400" b="1" dirty="0">
                <a:latin typeface="Arial" charset="0"/>
              </a:rPr>
              <a:t>Map 1</a:t>
            </a:r>
          </a:p>
        </p:txBody>
      </p:sp>
      <p:pic>
        <p:nvPicPr>
          <p:cNvPr id="15362" name="Picture 1" descr="http://www.staff.amu.edu.pl/~zbzw/glob/mtfor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9867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5E51F-1ECE-4AD2-9F4D-84147E358C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11271"/>
            <a:ext cx="7620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Arial Rounded MT Bold"/>
                <a:cs typeface="Arial Rounded MT Bold"/>
              </a:rPr>
              <a:t>What map projection do you think this is</a:t>
            </a:r>
            <a:r>
              <a:rPr lang="en-US" sz="28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?  </a:t>
            </a:r>
          </a:p>
          <a:p>
            <a:pPr algn="ctr"/>
            <a:endParaRPr lang="en-US" sz="1200" dirty="0">
              <a:solidFill>
                <a:srgbClr val="0080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8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How </a:t>
            </a:r>
            <a:r>
              <a:rPr lang="en-US" sz="2800" dirty="0">
                <a:solidFill>
                  <a:srgbClr val="008000"/>
                </a:solidFill>
                <a:latin typeface="Arial Rounded MT Bold"/>
                <a:cs typeface="Arial Rounded MT Bold"/>
              </a:rPr>
              <a:t>do you know</a:t>
            </a:r>
            <a:r>
              <a:rPr lang="en-US" sz="28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?</a:t>
            </a:r>
            <a:endParaRPr lang="en-US" sz="2800" dirty="0">
              <a:solidFill>
                <a:srgbClr val="008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solidFill>
            <a:srgbClr val="FCFFCA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Arial Rounded MT Bold"/>
                <a:cs typeface="Arial Rounded MT Bold"/>
              </a:rPr>
              <a:t>While this map does have some similarities to both the Mercator and Robinson projections, it is still another type of </a:t>
            </a:r>
            <a:r>
              <a:rPr lang="en-US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projection you haven’t </a:t>
            </a:r>
            <a:r>
              <a:rPr lang="en-US" sz="2400" dirty="0">
                <a:solidFill>
                  <a:srgbClr val="008000"/>
                </a:solidFill>
                <a:latin typeface="Arial Rounded MT Bold"/>
                <a:cs typeface="Arial Rounded MT Bold"/>
              </a:rPr>
              <a:t>learned about yet.  </a:t>
            </a:r>
            <a:endParaRPr lang="en-US" sz="2400" dirty="0" smtClean="0">
              <a:solidFill>
                <a:srgbClr val="008000"/>
              </a:solidFill>
              <a:latin typeface="Arial Rounded MT Bold"/>
              <a:cs typeface="Arial Rounded MT Bold"/>
            </a:endParaRPr>
          </a:p>
          <a:p>
            <a:pPr algn="ctr"/>
            <a:endParaRPr lang="en-US" sz="1200" dirty="0" smtClean="0">
              <a:solidFill>
                <a:srgbClr val="0080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8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This </a:t>
            </a:r>
            <a:r>
              <a:rPr lang="en-US" sz="2800" dirty="0">
                <a:solidFill>
                  <a:srgbClr val="008000"/>
                </a:solidFill>
                <a:latin typeface="Arial Rounded MT Bold"/>
                <a:cs typeface="Arial Rounded MT Bold"/>
              </a:rPr>
              <a:t>is called an </a:t>
            </a:r>
            <a:r>
              <a:rPr lang="en-US" sz="2800" dirty="0" err="1">
                <a:solidFill>
                  <a:srgbClr val="FF6600"/>
                </a:solidFill>
                <a:latin typeface="Arial Rounded MT Bold"/>
                <a:cs typeface="Arial Rounded MT Bold"/>
              </a:rPr>
              <a:t>equirectangular</a:t>
            </a:r>
            <a:r>
              <a:rPr lang="en-US" sz="2800" dirty="0">
                <a:solidFill>
                  <a:srgbClr val="FF6600"/>
                </a:solidFill>
                <a:latin typeface="Arial Rounded MT Bold"/>
                <a:cs typeface="Arial Rounded MT Bold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Arial Rounded MT Bold"/>
                <a:cs typeface="Arial Rounded MT Bold"/>
              </a:rPr>
              <a:t>projection.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23DE-47FC-4475-9B1C-11EDB31321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8540" y="4038600"/>
            <a:ext cx="8991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Can you identify </a:t>
            </a:r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any spatial patterns </a:t>
            </a:r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you see?  </a:t>
            </a:r>
          </a:p>
          <a:p>
            <a:pPr algn="ctr"/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(In other words,  how would you describe </a:t>
            </a:r>
          </a:p>
          <a:p>
            <a:pPr algn="ctr"/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where </a:t>
            </a:r>
            <a:r>
              <a:rPr lang="en-US" sz="2000" dirty="0">
                <a:solidFill>
                  <a:srgbClr val="1FAECD"/>
                </a:solidFill>
                <a:latin typeface="Arial Rounded MT Bold"/>
                <a:cs typeface="Arial Rounded MT Bold"/>
              </a:rPr>
              <a:t>the </a:t>
            </a:r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river basins </a:t>
            </a:r>
            <a:r>
              <a:rPr lang="en-US" sz="20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are on </a:t>
            </a:r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Earth?)  </a:t>
            </a:r>
          </a:p>
          <a:p>
            <a:pPr algn="ctr"/>
            <a:endParaRPr lang="en-US" sz="2400" dirty="0">
              <a:solidFill>
                <a:srgbClr val="1FAECD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			 Turn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and talk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at your table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about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your 					  description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of the location </a:t>
            </a:r>
            <a:endParaRPr lang="en-US" sz="2400" dirty="0" smtClean="0">
              <a:solidFill>
                <a:srgbClr val="1FAECD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                          of </a:t>
            </a:r>
            <a:r>
              <a:rPr lang="en-US" sz="240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river basins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on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Earth.  </a:t>
            </a:r>
            <a:endParaRPr lang="en-US" sz="2400" dirty="0">
              <a:solidFill>
                <a:srgbClr val="1FAEC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TB_Image" descr="Major river basins of the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b="36274"/>
          <a:stretch/>
        </p:blipFill>
        <p:spPr bwMode="auto">
          <a:xfrm>
            <a:off x="1295400" y="152400"/>
            <a:ext cx="6731811" cy="35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en-US" sz="2400" b="1">
                <a:latin typeface="Arial" charset="0"/>
              </a:rPr>
              <a:t>Map 6</a:t>
            </a:r>
          </a:p>
        </p:txBody>
      </p:sp>
      <p:pic>
        <p:nvPicPr>
          <p:cNvPr id="38914" name="Picture 2" descr="Image: World map of grassland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675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94BEE3-CB69-434C-AEEF-E48BF2E858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1271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Respond in writing:</a:t>
            </a:r>
          </a:p>
          <a:p>
            <a:pPr algn="ctr"/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What </a:t>
            </a:r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physical feature </a:t>
            </a:r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do you think is being </a:t>
            </a:r>
            <a:r>
              <a:rPr lang="en-US" sz="280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shown on map 6?</a:t>
            </a:r>
            <a:endParaRPr lang="en-US" sz="2800" dirty="0" smtClean="0">
              <a:solidFill>
                <a:srgbClr val="1FAECD"/>
              </a:solidFill>
              <a:latin typeface="Arial Rounded MT Bold"/>
              <a:cs typeface="Arial Rounded MT Bold"/>
            </a:endParaRPr>
          </a:p>
          <a:p>
            <a:pPr algn="ctr"/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5791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What evidence do you have for thinking so?</a:t>
            </a:r>
            <a:endParaRPr lang="en-US" sz="2800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en-US" sz="2400" b="1">
                <a:latin typeface="Arial" charset="0"/>
              </a:rPr>
              <a:t>Map 6</a:t>
            </a:r>
          </a:p>
        </p:txBody>
      </p:sp>
      <p:pic>
        <p:nvPicPr>
          <p:cNvPr id="40962" name="Picture 2" descr="Image: World map of grassland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675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52400"/>
            <a:ext cx="5943600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 Rounded MT Bold"/>
                <a:cs typeface="Arial Rounded MT Bold"/>
              </a:rPr>
              <a:t>Grasslands of the World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92A081-C563-4316-819E-E0A0E7315D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5410200"/>
            <a:ext cx="5791200" cy="1200328"/>
          </a:xfrm>
          <a:prstGeom prst="rect">
            <a:avLst/>
          </a:prstGeom>
          <a:solidFill>
            <a:srgbClr val="FCFF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How many guessed that right?</a:t>
            </a:r>
          </a:p>
          <a:p>
            <a:pPr algn="ctr"/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Let’s share your supporting evidence.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23DE-47FC-4475-9B1C-11EDB31321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4426565"/>
            <a:ext cx="8991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Can you identify </a:t>
            </a:r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any spatial patterns </a:t>
            </a:r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you see?  </a:t>
            </a:r>
          </a:p>
          <a:p>
            <a:pPr algn="ctr"/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(In other words,  how would you describe </a:t>
            </a:r>
          </a:p>
          <a:p>
            <a:pPr algn="ctr"/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where </a:t>
            </a:r>
            <a:r>
              <a:rPr lang="en-US" sz="2000" dirty="0">
                <a:solidFill>
                  <a:srgbClr val="1FAECD"/>
                </a:solidFill>
                <a:latin typeface="Arial Rounded MT Bold"/>
                <a:cs typeface="Arial Rounded MT Bold"/>
              </a:rPr>
              <a:t>the </a:t>
            </a:r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grasslands </a:t>
            </a:r>
            <a:r>
              <a:rPr lang="en-US" sz="20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are on </a:t>
            </a:r>
            <a:r>
              <a:rPr lang="en-US" sz="20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Earth?)  </a:t>
            </a:r>
          </a:p>
          <a:p>
            <a:pPr algn="ctr"/>
            <a:endParaRPr lang="en-US" sz="1200" dirty="0">
              <a:solidFill>
                <a:srgbClr val="1FAECD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			 Turn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and talk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at your table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about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your 					  description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of the location </a:t>
            </a:r>
            <a:endParaRPr lang="en-US" sz="2400" dirty="0" smtClean="0">
              <a:solidFill>
                <a:srgbClr val="1FAECD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                          of grasslands </a:t>
            </a:r>
            <a:r>
              <a:rPr lang="en-US" sz="2400" dirty="0">
                <a:solidFill>
                  <a:srgbClr val="1FAECD"/>
                </a:solidFill>
                <a:latin typeface="Arial Rounded MT Bold"/>
                <a:cs typeface="Arial Rounded MT Bold"/>
              </a:rPr>
              <a:t>on </a:t>
            </a:r>
            <a:r>
              <a:rPr lang="en-US" sz="24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Earth.  </a:t>
            </a:r>
            <a:endParaRPr lang="en-US" sz="2400" dirty="0">
              <a:solidFill>
                <a:srgbClr val="1FAEC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Picture 2" descr="Image: World map of grassland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3675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5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23DE-47FC-4475-9B1C-11EDB31321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Arial Rounded MT Bold"/>
                <a:cs typeface="Arial Rounded MT Bold"/>
              </a:rPr>
              <a:t>Is there a connection between some physical features and their location to the </a:t>
            </a:r>
            <a:r>
              <a:rPr lang="en-US" sz="2400" dirty="0" smtClean="0">
                <a:latin typeface="Arial Rounded MT Bold"/>
                <a:cs typeface="Arial Rounded MT Bold"/>
              </a:rPr>
              <a:t>equator</a:t>
            </a:r>
            <a:r>
              <a:rPr lang="en-US" sz="2400" dirty="0">
                <a:latin typeface="Arial Rounded MT Bold"/>
                <a:cs typeface="Arial Rounded MT Bold"/>
              </a:rPr>
              <a:t>? Why or why not?  </a:t>
            </a:r>
          </a:p>
        </p:txBody>
      </p:sp>
      <p:pic>
        <p:nvPicPr>
          <p:cNvPr id="4" name="Picture 1" descr="http://www.staff.amu.edu.pl/~zbzw/glob/mtfor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3616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i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306584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: World map of desert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305498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The dark green areas are where the Rainforests are loc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250067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: World map of grassland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11" y="5029200"/>
            <a:ext cx="30486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B_Image" descr="Major river basins of the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b="36274"/>
          <a:stretch/>
        </p:blipFill>
        <p:spPr bwMode="auto">
          <a:xfrm>
            <a:off x="1981200" y="5004453"/>
            <a:ext cx="350814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2209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Rounded MT Bold"/>
                <a:cs typeface="Arial Rounded MT Bold"/>
              </a:rPr>
              <a:t>Mountains</a:t>
            </a:r>
            <a:endParaRPr lang="en-US" sz="1200" dirty="0">
              <a:latin typeface="Arial Rounded MT Bold"/>
              <a:cs typeface="Arial Rounded MT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Grasslands</a:t>
            </a:r>
            <a:endParaRPr lang="en-US" sz="1200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624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Rounded MT Bold"/>
                <a:cs typeface="Arial Rounded MT Bold"/>
              </a:rPr>
              <a:t>River </a:t>
            </a:r>
          </a:p>
          <a:p>
            <a:r>
              <a:rPr lang="en-US" sz="1400" dirty="0" smtClean="0">
                <a:latin typeface="Arial Rounded MT Bold"/>
                <a:cs typeface="Arial Rounded MT Bold"/>
              </a:rPr>
              <a:t>Basins</a:t>
            </a:r>
            <a:endParaRPr lang="en-US" sz="1400" dirty="0">
              <a:latin typeface="Arial Rounded MT Bold"/>
              <a:cs typeface="Arial Rounded MT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419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Deserts</a:t>
            </a:r>
            <a:endParaRPr lang="en-US" sz="1200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2514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Volcanoes</a:t>
            </a:r>
            <a:endParaRPr lang="en-US" sz="12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024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23DE-47FC-4475-9B1C-11EDB31321E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5" name="Picture 1" descr="MC91021633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91" y="1295400"/>
            <a:ext cx="6997700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3165446" y="299143"/>
            <a:ext cx="5486400" cy="5486400"/>
            <a:chOff x="1816" y="666"/>
            <a:chExt cx="8640" cy="864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16" y="666"/>
              <a:ext cx="8640" cy="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_s1323"/>
            <p:cNvSpPr>
              <a:spLocks noChangeShapeType="1"/>
            </p:cNvSpPr>
            <p:nvPr/>
          </p:nvSpPr>
          <p:spPr bwMode="auto">
            <a:xfrm flipH="1" flipV="1">
              <a:off x="4690" y="2996"/>
              <a:ext cx="963" cy="132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1324"/>
            <p:cNvSpPr>
              <a:spLocks noChangeArrowheads="1"/>
            </p:cNvSpPr>
            <p:nvPr/>
          </p:nvSpPr>
          <p:spPr bwMode="auto">
            <a:xfrm>
              <a:off x="3386" y="1508"/>
              <a:ext cx="1645" cy="1645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rgbClr val="333399">
                  <a:alpha val="74998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Deserts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_s1325"/>
            <p:cNvSpPr>
              <a:spLocks noChangeShapeType="1"/>
            </p:cNvSpPr>
            <p:nvPr/>
          </p:nvSpPr>
          <p:spPr bwMode="auto">
            <a:xfrm flipH="1" flipV="1">
              <a:off x="3797" y="4226"/>
              <a:ext cx="1557" cy="50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1326"/>
            <p:cNvSpPr>
              <a:spLocks noChangeArrowheads="1"/>
            </p:cNvSpPr>
            <p:nvPr/>
          </p:nvSpPr>
          <p:spPr bwMode="auto">
            <a:xfrm>
              <a:off x="2194" y="3149"/>
              <a:ext cx="1645" cy="1645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rgbClr val="333399">
                  <a:alpha val="74998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Rivers and River Systems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_s1327"/>
            <p:cNvSpPr>
              <a:spLocks noChangeShapeType="1"/>
            </p:cNvSpPr>
            <p:nvPr/>
          </p:nvSpPr>
          <p:spPr bwMode="auto">
            <a:xfrm flipH="1">
              <a:off x="3798" y="5239"/>
              <a:ext cx="1556" cy="50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_s1328"/>
            <p:cNvSpPr>
              <a:spLocks noChangeArrowheads="1"/>
            </p:cNvSpPr>
            <p:nvPr/>
          </p:nvSpPr>
          <p:spPr bwMode="auto">
            <a:xfrm>
              <a:off x="2194" y="5177"/>
              <a:ext cx="1645" cy="1645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rgbClr val="333399">
                  <a:alpha val="74998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Lakes 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_s1329"/>
            <p:cNvSpPr>
              <a:spLocks noChangeShapeType="1"/>
            </p:cNvSpPr>
            <p:nvPr/>
          </p:nvSpPr>
          <p:spPr bwMode="auto">
            <a:xfrm flipH="1">
              <a:off x="4692" y="5650"/>
              <a:ext cx="961" cy="13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_s1330"/>
            <p:cNvSpPr>
              <a:spLocks noChangeArrowheads="1"/>
            </p:cNvSpPr>
            <p:nvPr/>
          </p:nvSpPr>
          <p:spPr bwMode="auto">
            <a:xfrm>
              <a:off x="3386" y="6817"/>
              <a:ext cx="1645" cy="1645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rgbClr val="333399">
                  <a:alpha val="74998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Islands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_s1331"/>
            <p:cNvSpPr>
              <a:spLocks noChangeShapeType="1"/>
            </p:cNvSpPr>
            <p:nvPr/>
          </p:nvSpPr>
          <p:spPr bwMode="auto">
            <a:xfrm>
              <a:off x="6136" y="5807"/>
              <a:ext cx="2" cy="16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_s1332"/>
            <p:cNvSpPr>
              <a:spLocks noChangeArrowheads="1"/>
            </p:cNvSpPr>
            <p:nvPr/>
          </p:nvSpPr>
          <p:spPr bwMode="auto">
            <a:xfrm>
              <a:off x="5314" y="7444"/>
              <a:ext cx="1645" cy="1645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rgbClr val="333399">
                  <a:alpha val="74998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Grasslands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_s1333"/>
            <p:cNvSpPr>
              <a:spLocks noChangeShapeType="1"/>
            </p:cNvSpPr>
            <p:nvPr/>
          </p:nvSpPr>
          <p:spPr bwMode="auto">
            <a:xfrm>
              <a:off x="6619" y="5650"/>
              <a:ext cx="964" cy="132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_s1334"/>
            <p:cNvSpPr>
              <a:spLocks noChangeArrowheads="1"/>
            </p:cNvSpPr>
            <p:nvPr/>
          </p:nvSpPr>
          <p:spPr bwMode="auto">
            <a:xfrm>
              <a:off x="7243" y="6818"/>
              <a:ext cx="1645" cy="1645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rgbClr val="333399">
                  <a:alpha val="74998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Volcanoes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_s1335"/>
            <p:cNvSpPr>
              <a:spLocks noChangeShapeType="1"/>
            </p:cNvSpPr>
            <p:nvPr/>
          </p:nvSpPr>
          <p:spPr bwMode="auto">
            <a:xfrm>
              <a:off x="6918" y="5239"/>
              <a:ext cx="1558" cy="50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_s1336"/>
            <p:cNvSpPr>
              <a:spLocks noChangeArrowheads="1"/>
            </p:cNvSpPr>
            <p:nvPr/>
          </p:nvSpPr>
          <p:spPr bwMode="auto">
            <a:xfrm>
              <a:off x="8435" y="5177"/>
              <a:ext cx="1645" cy="1645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rgbClr val="333399">
                  <a:alpha val="74998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Glaciers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_s1337"/>
            <p:cNvSpPr>
              <a:spLocks noChangeShapeType="1"/>
            </p:cNvSpPr>
            <p:nvPr/>
          </p:nvSpPr>
          <p:spPr bwMode="auto">
            <a:xfrm flipV="1">
              <a:off x="6918" y="4224"/>
              <a:ext cx="1557" cy="50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_s1338"/>
            <p:cNvSpPr>
              <a:spLocks noChangeArrowheads="1"/>
            </p:cNvSpPr>
            <p:nvPr/>
          </p:nvSpPr>
          <p:spPr bwMode="auto">
            <a:xfrm>
              <a:off x="8435" y="3149"/>
              <a:ext cx="1645" cy="1645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rgbClr val="333399">
                  <a:alpha val="74998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Oceans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and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Seas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_s1339"/>
            <p:cNvSpPr>
              <a:spLocks noChangeShapeType="1"/>
            </p:cNvSpPr>
            <p:nvPr/>
          </p:nvSpPr>
          <p:spPr bwMode="auto">
            <a:xfrm flipV="1">
              <a:off x="6619" y="2995"/>
              <a:ext cx="962" cy="13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_s1340"/>
            <p:cNvSpPr>
              <a:spLocks noChangeShapeType="1"/>
            </p:cNvSpPr>
            <p:nvPr/>
          </p:nvSpPr>
          <p:spPr bwMode="auto">
            <a:xfrm flipV="1">
              <a:off x="6136" y="2526"/>
              <a:ext cx="0" cy="16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_s1341"/>
            <p:cNvSpPr>
              <a:spLocks noChangeArrowheads="1"/>
            </p:cNvSpPr>
            <p:nvPr/>
          </p:nvSpPr>
          <p:spPr bwMode="auto">
            <a:xfrm>
              <a:off x="5314" y="882"/>
              <a:ext cx="1645" cy="1645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rgbClr val="333399">
                  <a:alpha val="74998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Mountains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_s1342"/>
            <p:cNvSpPr>
              <a:spLocks noChangeArrowheads="1"/>
            </p:cNvSpPr>
            <p:nvPr/>
          </p:nvSpPr>
          <p:spPr bwMode="auto">
            <a:xfrm>
              <a:off x="5314" y="4164"/>
              <a:ext cx="1645" cy="1645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rgbClr val="99CC00">
                  <a:alpha val="74998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Significant Physical Features of Earth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_s1343"/>
            <p:cNvSpPr>
              <a:spLocks noChangeArrowheads="1"/>
            </p:cNvSpPr>
            <p:nvPr/>
          </p:nvSpPr>
          <p:spPr bwMode="auto">
            <a:xfrm>
              <a:off x="7243" y="1508"/>
              <a:ext cx="1645" cy="1645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rgbClr val="333399">
                  <a:alpha val="74998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Rainforests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381000"/>
            <a:ext cx="2895600" cy="47397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/>
                <a:cs typeface="Arial Rounded MT Bold"/>
              </a:rPr>
              <a:t>Respond in your notes:</a:t>
            </a:r>
          </a:p>
          <a:p>
            <a:pPr lvl="0"/>
            <a:endParaRPr lang="en-US" sz="2400" dirty="0" smtClean="0">
              <a:latin typeface="Arial Rounded MT Bold"/>
              <a:cs typeface="Arial Rounded MT Bold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latin typeface="Arial Rounded MT Bold"/>
                <a:cs typeface="Arial Rounded MT Bold"/>
              </a:rPr>
              <a:t>Considering all the earth’s physical features, which ones </a:t>
            </a:r>
            <a:r>
              <a:rPr lang="en-US" sz="2000" dirty="0">
                <a:latin typeface="Arial Rounded MT Bold"/>
                <a:cs typeface="Arial Rounded MT Bold"/>
              </a:rPr>
              <a:t>seem to be connected?  </a:t>
            </a:r>
            <a:r>
              <a:rPr lang="en-US" sz="2000" dirty="0" smtClean="0">
                <a:latin typeface="Arial Rounded MT Bold"/>
                <a:cs typeface="Arial Rounded MT Bold"/>
              </a:rPr>
              <a:t>  </a:t>
            </a:r>
          </a:p>
          <a:p>
            <a:pPr lvl="0"/>
            <a:endParaRPr lang="en-US" sz="2400" dirty="0">
              <a:latin typeface="Arial Rounded MT Bold"/>
              <a:cs typeface="Arial Rounded MT Bold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latin typeface="Arial Rounded MT Bold"/>
                <a:cs typeface="Arial Rounded MT Bold"/>
              </a:rPr>
              <a:t>What physical features are not connected to each other?  </a:t>
            </a:r>
            <a:endParaRPr lang="en-US" sz="2000" dirty="0" smtClean="0">
              <a:latin typeface="Arial Rounded MT Bold"/>
              <a:cs typeface="Arial Rounded MT Bold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en-US" sz="2400" b="1" dirty="0">
                <a:latin typeface="Arial" charset="0"/>
              </a:rPr>
              <a:t>Map 1</a:t>
            </a:r>
          </a:p>
        </p:txBody>
      </p:sp>
      <p:pic>
        <p:nvPicPr>
          <p:cNvPr id="15362" name="Picture 1" descr="http://www.staff.amu.edu.pl/~zbzw/glob/mtfor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867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5E51F-1ECE-4AD2-9F4D-84147E358C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11271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Respond in writing:</a:t>
            </a:r>
          </a:p>
          <a:p>
            <a:pPr algn="ctr"/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What </a:t>
            </a:r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physical feature </a:t>
            </a:r>
            <a:r>
              <a:rPr lang="en-US" sz="2800" dirty="0" smtClean="0">
                <a:solidFill>
                  <a:srgbClr val="1FAECD"/>
                </a:solidFill>
                <a:latin typeface="Arial Rounded MT Bold"/>
                <a:cs typeface="Arial Rounded MT Bold"/>
              </a:rPr>
              <a:t>do you think is being shown on map 1?</a:t>
            </a:r>
          </a:p>
          <a:p>
            <a:pPr algn="ctr"/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5562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What evidence do you have for thinking so?</a:t>
            </a:r>
            <a:endParaRPr lang="en-US" sz="2800" dirty="0">
              <a:solidFill>
                <a:srgbClr val="1FAE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en-US" sz="2400" b="1">
                <a:latin typeface="Arial" charset="0"/>
              </a:rPr>
              <a:t>Map 1</a:t>
            </a:r>
          </a:p>
        </p:txBody>
      </p:sp>
      <p:pic>
        <p:nvPicPr>
          <p:cNvPr id="17410" name="Picture 1" descr="http://www.staff.amu.edu.pl/~zbzw/glob/mtfor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9867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52400"/>
            <a:ext cx="5029200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8000"/>
                </a:solidFill>
                <a:latin typeface="Arial Rounded MT Bold"/>
                <a:cs typeface="Arial Rounded MT Bold"/>
              </a:rPr>
              <a:t>Mountains of the World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D753EC-FA65-49DF-9091-5DAECD4727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5105400"/>
            <a:ext cx="5791200" cy="1200328"/>
          </a:xfrm>
          <a:prstGeom prst="rect">
            <a:avLst/>
          </a:prstGeom>
          <a:solidFill>
            <a:srgbClr val="FCFF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How many guessed that right?</a:t>
            </a:r>
          </a:p>
          <a:p>
            <a:pPr algn="ctr"/>
            <a:endParaRPr lang="en-US" sz="2400" dirty="0" smtClean="0">
              <a:solidFill>
                <a:srgbClr val="0080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Let’s share your supporting evidence.</a:t>
            </a:r>
            <a:endParaRPr lang="en-US" sz="2400" dirty="0">
              <a:solidFill>
                <a:srgbClr val="008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2516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23DE-47FC-4475-9B1C-11EDB31321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8540" y="4038600"/>
            <a:ext cx="8991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Can you identify </a:t>
            </a:r>
            <a:r>
              <a:rPr lang="en-US" sz="2800" dirty="0">
                <a:solidFill>
                  <a:srgbClr val="008000"/>
                </a:solidFill>
                <a:latin typeface="Arial Rounded MT Bold"/>
                <a:cs typeface="Arial Rounded MT Bold"/>
              </a:rPr>
              <a:t>any spatial patterns </a:t>
            </a:r>
            <a:r>
              <a:rPr lang="en-US" sz="28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you see?  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(In other words,  how would you describe 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where </a:t>
            </a:r>
            <a:r>
              <a:rPr lang="en-US" sz="2000" dirty="0">
                <a:solidFill>
                  <a:srgbClr val="008000"/>
                </a:solidFill>
                <a:latin typeface="Arial Rounded MT Bold"/>
                <a:cs typeface="Arial Rounded MT Bold"/>
              </a:rPr>
              <a:t>the mountains are on </a:t>
            </a:r>
            <a:r>
              <a:rPr lang="en-US" sz="20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Earth?)  </a:t>
            </a:r>
          </a:p>
          <a:p>
            <a:pPr algn="ctr"/>
            <a:endParaRPr lang="en-US" sz="2400" dirty="0">
              <a:solidFill>
                <a:srgbClr val="0080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			 Turn </a:t>
            </a:r>
            <a:r>
              <a:rPr lang="en-US" sz="2400" dirty="0">
                <a:solidFill>
                  <a:srgbClr val="008000"/>
                </a:solidFill>
                <a:latin typeface="Arial Rounded MT Bold"/>
                <a:cs typeface="Arial Rounded MT Bold"/>
              </a:rPr>
              <a:t>and talk </a:t>
            </a:r>
            <a:r>
              <a:rPr lang="en-US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at your table </a:t>
            </a:r>
            <a:r>
              <a:rPr lang="en-US" sz="2400" dirty="0">
                <a:solidFill>
                  <a:srgbClr val="008000"/>
                </a:solidFill>
                <a:latin typeface="Arial Rounded MT Bold"/>
                <a:cs typeface="Arial Rounded MT Bold"/>
              </a:rPr>
              <a:t>about </a:t>
            </a:r>
            <a:r>
              <a:rPr lang="en-US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your 					  description </a:t>
            </a:r>
            <a:r>
              <a:rPr lang="en-US" sz="2400" dirty="0">
                <a:solidFill>
                  <a:srgbClr val="008000"/>
                </a:solidFill>
                <a:latin typeface="Arial Rounded MT Bold"/>
                <a:cs typeface="Arial Rounded MT Bold"/>
              </a:rPr>
              <a:t>of the location </a:t>
            </a:r>
            <a:endParaRPr lang="en-US" sz="2400" dirty="0" smtClean="0">
              <a:solidFill>
                <a:srgbClr val="0080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>
                <a:solidFill>
                  <a:srgbClr val="008000"/>
                </a:solidFill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                          of </a:t>
            </a:r>
            <a:r>
              <a:rPr lang="en-US" sz="2400" dirty="0">
                <a:solidFill>
                  <a:srgbClr val="008000"/>
                </a:solidFill>
                <a:latin typeface="Arial Rounded MT Bold"/>
                <a:cs typeface="Arial Rounded MT Bold"/>
              </a:rPr>
              <a:t>mountains on </a:t>
            </a:r>
            <a:r>
              <a:rPr lang="en-US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Earth.  </a:t>
            </a:r>
            <a:endParaRPr lang="en-US" sz="2400" dirty="0">
              <a:solidFill>
                <a:srgbClr val="008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Picture 1" descr="http://www.staff.amu.edu.pl/~zbzw/glob/mtfor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727"/>
            <a:ext cx="79867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1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en-US" sz="2400" b="1">
                <a:latin typeface="Arial" charset="0"/>
              </a:rPr>
              <a:t>Map 2</a:t>
            </a:r>
          </a:p>
        </p:txBody>
      </p:sp>
      <p:pic>
        <p:nvPicPr>
          <p:cNvPr id="19458" name="Picture 2" descr="si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2782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B53B1B-ED10-4CF1-8D9B-8521D64DB4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400" y="533400"/>
            <a:ext cx="71771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00FF"/>
                </a:solidFill>
                <a:latin typeface="Arial Rounded MT Bold"/>
                <a:cs typeface="Arial Rounded MT Bold"/>
              </a:rPr>
              <a:t>Describe what you see on this map.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83B10C-1A52-4F2D-90E7-77E85B7684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pic>
        <p:nvPicPr>
          <p:cNvPr id="21506" name="Picture 2" descr="si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5703888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" descr="http://www.staff.amu.edu.pl/~zbzw/glob/mtfor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2" y="0"/>
            <a:ext cx="5932488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06" y="685800"/>
            <a:ext cx="3113010" cy="4893648"/>
          </a:xfrm>
          <a:prstGeom prst="rect">
            <a:avLst/>
          </a:prstGeom>
          <a:solidFill>
            <a:srgbClr val="FCFFCA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FF"/>
                </a:solidFill>
                <a:latin typeface="Arial Rounded MT Bold"/>
                <a:cs typeface="Arial Rounded MT Bold"/>
              </a:rPr>
              <a:t>Compare this map to the previous map. </a:t>
            </a:r>
            <a:endParaRPr lang="en-US" sz="2800" dirty="0" smtClean="0">
              <a:solidFill>
                <a:srgbClr val="0000FF"/>
              </a:solidFill>
              <a:latin typeface="Arial Rounded MT Bold"/>
              <a:cs typeface="Arial Rounded MT Bold"/>
            </a:endParaRPr>
          </a:p>
          <a:p>
            <a:pPr lvl="0"/>
            <a:endParaRPr lang="en-US" sz="28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  <a:p>
            <a:pPr lvl="0"/>
            <a:r>
              <a:rPr lang="en-US" sz="2800" dirty="0">
                <a:solidFill>
                  <a:srgbClr val="0000FF"/>
                </a:solidFill>
                <a:latin typeface="Arial Rounded MT Bold"/>
                <a:cs typeface="Arial Rounded MT Bold"/>
              </a:rPr>
              <a:t>How </a:t>
            </a:r>
            <a:r>
              <a:rPr lang="en-US" sz="28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is the </a:t>
            </a:r>
            <a:r>
              <a:rPr lang="en-US" sz="2800" dirty="0">
                <a:solidFill>
                  <a:srgbClr val="0000FF"/>
                </a:solidFill>
                <a:latin typeface="Arial Rounded MT Bold"/>
                <a:cs typeface="Arial Rounded MT Bold"/>
              </a:rPr>
              <a:t>new map </a:t>
            </a:r>
            <a:r>
              <a:rPr lang="en-US" sz="28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different </a:t>
            </a:r>
            <a:r>
              <a:rPr lang="en-US" sz="2800" dirty="0">
                <a:solidFill>
                  <a:srgbClr val="0000FF"/>
                </a:solidFill>
                <a:latin typeface="Arial Rounded MT Bold"/>
                <a:cs typeface="Arial Rounded MT Bold"/>
              </a:rPr>
              <a:t>from the previous map?  </a:t>
            </a:r>
          </a:p>
          <a:p>
            <a:pPr lvl="0"/>
            <a:endParaRPr lang="en-US" sz="2800" dirty="0" smtClean="0">
              <a:solidFill>
                <a:srgbClr val="0000FF"/>
              </a:solidFill>
              <a:latin typeface="Arial Rounded MT Bold"/>
              <a:cs typeface="Arial Rounded MT Bold"/>
            </a:endParaRPr>
          </a:p>
          <a:p>
            <a:pPr lvl="0" algn="ctr"/>
            <a:r>
              <a:rPr lang="en-US" sz="20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Did you notice </a:t>
            </a:r>
          </a:p>
          <a:p>
            <a:pPr lvl="0" algn="ctr"/>
            <a:r>
              <a:rPr lang="en-US" sz="20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the </a:t>
            </a:r>
            <a:r>
              <a:rPr lang="en-US" sz="2000" dirty="0">
                <a:solidFill>
                  <a:srgbClr val="008000"/>
                </a:solidFill>
                <a:latin typeface="Arial Rounded MT Bold"/>
                <a:cs typeface="Arial Rounded MT Bold"/>
              </a:rPr>
              <a:t>centers of the </a:t>
            </a:r>
            <a:endParaRPr lang="en-US" sz="2000" dirty="0" smtClean="0">
              <a:solidFill>
                <a:srgbClr val="008000"/>
              </a:solidFill>
              <a:latin typeface="Arial Rounded MT Bold"/>
              <a:cs typeface="Arial Rounded MT Bold"/>
            </a:endParaRPr>
          </a:p>
          <a:p>
            <a:pPr lvl="0" algn="ctr"/>
            <a:r>
              <a:rPr lang="en-US" sz="20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maps differ?  </a:t>
            </a:r>
            <a:endParaRPr lang="en-US" sz="2000" dirty="0">
              <a:solidFill>
                <a:srgbClr val="008000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en-US" sz="2400" b="1">
                <a:latin typeface="Arial" charset="0"/>
              </a:rPr>
              <a:t>Map 2</a:t>
            </a:r>
          </a:p>
        </p:txBody>
      </p:sp>
      <p:pic>
        <p:nvPicPr>
          <p:cNvPr id="22530" name="Picture 2" descr="si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2782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5D3958-F888-4224-AB87-656D5C9901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1271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Respond in writing: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What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physical feature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do you think is being shown on map 2?</a:t>
            </a:r>
          </a:p>
          <a:p>
            <a:pPr algn="ctr"/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5562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1FAECD"/>
                </a:solidFill>
                <a:latin typeface="Arial Rounded MT Bold"/>
                <a:cs typeface="Arial Rounded MT Bold"/>
              </a:rPr>
              <a:t>What evidence do you have for thinking so?</a:t>
            </a:r>
            <a:endParaRPr lang="en-US" sz="2800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en-US" sz="2400" b="1">
                <a:latin typeface="Arial" charset="0"/>
              </a:rPr>
              <a:t>Map 2</a:t>
            </a:r>
          </a:p>
        </p:txBody>
      </p:sp>
      <p:pic>
        <p:nvPicPr>
          <p:cNvPr id="24578" name="Picture 2" descr="si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72782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228600"/>
            <a:ext cx="5029200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 Rounded MT Bold"/>
                <a:cs typeface="Arial Rounded MT Bold"/>
              </a:rPr>
              <a:t>Volcanoes of the World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53B91C-48C7-49C9-9716-A5014C0D78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5105400"/>
            <a:ext cx="5791200" cy="1200328"/>
          </a:xfrm>
          <a:prstGeom prst="rect">
            <a:avLst/>
          </a:prstGeom>
          <a:solidFill>
            <a:srgbClr val="FCFF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Rounded MT Bold"/>
                <a:cs typeface="Arial Rounded MT Bold"/>
              </a:rPr>
              <a:t>How many </a:t>
            </a:r>
            <a:r>
              <a:rPr lang="en-US" sz="2400" dirty="0" smtClean="0">
                <a:solidFill>
                  <a:schemeClr val="accent1"/>
                </a:solidFill>
                <a:latin typeface="Arial Rounded MT Bold"/>
                <a:cs typeface="Arial Rounded MT Bold"/>
              </a:rPr>
              <a:t>guessed that right?</a:t>
            </a:r>
          </a:p>
          <a:p>
            <a:pPr algn="ctr"/>
            <a:endParaRPr lang="en-US" sz="2400" dirty="0" smtClean="0">
              <a:solidFill>
                <a:schemeClr val="accent1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Arial Rounded MT Bold"/>
                <a:cs typeface="Arial Rounded MT Bold"/>
              </a:rPr>
              <a:t>Let’s share your supporting evidence.</a:t>
            </a:r>
            <a:endParaRPr lang="en-US" sz="2400" dirty="0">
              <a:solidFill>
                <a:schemeClr val="accent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1142</TotalTime>
  <Words>899</Words>
  <Application>Microsoft Office PowerPoint</Application>
  <PresentationFormat>On-screen Show (4:3)</PresentationFormat>
  <Paragraphs>215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Physical Features of Earth  Unit 2, Lesson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Waterford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Features of Earth</dc:title>
  <dc:creator>Waterford School District</dc:creator>
  <cp:lastModifiedBy>Brian</cp:lastModifiedBy>
  <cp:revision>33</cp:revision>
  <dcterms:created xsi:type="dcterms:W3CDTF">2012-08-07T22:05:17Z</dcterms:created>
  <dcterms:modified xsi:type="dcterms:W3CDTF">2013-12-02T11:47:35Z</dcterms:modified>
</cp:coreProperties>
</file>