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99" r:id="rId4"/>
    <p:sldId id="300" r:id="rId5"/>
    <p:sldId id="301" r:id="rId6"/>
    <p:sldId id="302" r:id="rId7"/>
    <p:sldId id="304" r:id="rId8"/>
    <p:sldId id="303" r:id="rId9"/>
    <p:sldId id="305" r:id="rId10"/>
    <p:sldId id="306" r:id="rId11"/>
    <p:sldId id="307" r:id="rId12"/>
    <p:sldId id="308" r:id="rId13"/>
    <p:sldId id="309" r:id="rId14"/>
    <p:sldId id="29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D7E"/>
    <a:srgbClr val="008000"/>
    <a:srgbClr val="003300"/>
    <a:srgbClr val="F35C19"/>
    <a:srgbClr val="FF00FF"/>
    <a:srgbClr val="F1AA1B"/>
    <a:srgbClr val="D93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72" y="1218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96AFFE-D71A-48C8-A68C-47F50333BEF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E16515-F500-4F61-9849-95B4995CE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18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E1F45E5E-7087-4C84-935F-44FC6B001103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776D4C66-2C84-40E7-BC47-C9A059A824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6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onstitution.net/gifs/docs/cpage1.jpg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96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3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45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57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8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9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1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70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51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9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1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14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Constitution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8 Jan. 2009 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http://www.usconstitution.net/gifs/docs/cpage1.jpg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1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CB69-BEB1-45E0-B874-DD7BBCA710AE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3043-17AA-4243-B027-33CE87A73913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2A2-4AD8-4135-8AA4-EF65E4F4A620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2714-ACDC-454D-B861-3AB7598C33A7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1244-BBD9-494A-8DB2-A1C4894B101D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CB98-8906-4854-A25D-98E517E146F6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2F29-FA67-49CF-9853-1DF478088060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83CD-26F7-4F14-8EE4-7DC690E29A5B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1911-333F-4669-9C11-B1E1748471DC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7591-F4BF-4AE0-B9DD-3B9FDF5D67EF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8185-560B-4BAC-9D57-A6F1AEC6A213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64A2-76F9-457F-9DB9-9FC849B7D580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0C89-B727-4D5A-9666-0A58ADA0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usconstitution.net/gifs/docs/cpage1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5535304"/>
          </a:xfrm>
        </p:spPr>
        <p:txBody>
          <a:bodyPr anchor="t" anchorCtr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 Social Studies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Unit </a:t>
            </a:r>
            <a:r>
              <a:rPr lang="en-US" dirty="0" smtClean="0">
                <a:solidFill>
                  <a:schemeClr val="bg1"/>
                </a:solidFill>
              </a:rPr>
              <a:t>7, </a:t>
            </a:r>
            <a:r>
              <a:rPr lang="en-US" dirty="0">
                <a:solidFill>
                  <a:schemeClr val="bg1"/>
                </a:solidFill>
              </a:rPr>
              <a:t>Lesson </a:t>
            </a:r>
            <a:r>
              <a:rPr lang="en-US" dirty="0" smtClean="0">
                <a:solidFill>
                  <a:schemeClr val="bg1"/>
                </a:solidFill>
              </a:rPr>
              <a:t>1: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rgbClr val="FFC000"/>
                </a:solidFill>
              </a:rPr>
              <a:t>Why Do People Institute Governments?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356351"/>
            <a:ext cx="457200" cy="196850"/>
          </a:xfrm>
          <a:solidFill>
            <a:srgbClr val="FFFF00"/>
          </a:solidFill>
        </p:spPr>
        <p:txBody>
          <a:bodyPr/>
          <a:lstStyle/>
          <a:p>
            <a:pPr algn="ctr"/>
            <a:fld id="{985B0C89-B727-4D5A-9666-0A58ADA09F3E}" type="slidenum">
              <a:rPr lang="en-US" sz="1800" b="1" smtClean="0">
                <a:solidFill>
                  <a:schemeClr val="tx1"/>
                </a:solidFill>
              </a:rPr>
              <a:pPr algn="ctr"/>
              <a:t>1</a:t>
            </a:fld>
            <a:endParaRPr lang="en-US" sz="1800" b="1">
              <a:solidFill>
                <a:schemeClr val="tx1"/>
              </a:solidFill>
            </a:endParaRPr>
          </a:p>
        </p:txBody>
      </p:sp>
      <p:pic>
        <p:nvPicPr>
          <p:cNvPr id="16" name="Picture 15" descr="C:\Users\blooma\AppData\Local\Microsoft\Windows\Temporary Internet Files\Content.Outlook\07IV7VE0\OSlogonewmission graphic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214" y="5617192"/>
            <a:ext cx="2534786" cy="12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10</a:t>
            </a:fld>
            <a:endParaRPr lang="en-US" sz="1400" b="1"/>
          </a:p>
        </p:txBody>
      </p:sp>
      <p:pic>
        <p:nvPicPr>
          <p:cNvPr id="4" name="Picture 3" descr="http://www.usconstitution.net/gifs/docs/cpage1.jp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165"/>
            <a:ext cx="5135562" cy="64173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209800" y="304165"/>
            <a:ext cx="5135562" cy="8388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11</a:t>
            </a:fld>
            <a:endParaRPr lang="en-US" sz="1400" b="1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95400" y="669667"/>
            <a:ext cx="6629400" cy="5447645"/>
          </a:xfrm>
          <a:prstGeom prst="rect">
            <a:avLst/>
          </a:prstGeom>
          <a:solidFill>
            <a:srgbClr val="F6ED7E"/>
          </a:solidFill>
          <a:ln>
            <a:noFill/>
          </a:ln>
          <a:effectLst/>
        </p:spPr>
        <p:txBody>
          <a:bodyPr vert="horz" wrap="square" lIns="114264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effectLst/>
                <a:latin typeface="Script MT Bold" panose="030406020406070809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the People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United States,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order to form a more perfect union,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 justice,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insure domestic tranquility,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for the common defense,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promote the general welfare,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secure the blessings of liberty to ourselves and our posterity,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ordain and establish this Constitution for the United States of America.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12</a:t>
            </a:fld>
            <a:endParaRPr lang="en-US" sz="1400" b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66925" y="576262"/>
            <a:ext cx="5010150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13</a:t>
            </a:fld>
            <a:endParaRPr lang="en-US" sz="1400" b="1"/>
          </a:p>
        </p:txBody>
      </p:sp>
      <p:sp>
        <p:nvSpPr>
          <p:cNvPr id="4" name="TextBox 3"/>
          <p:cNvSpPr txBox="1"/>
          <p:nvPr/>
        </p:nvSpPr>
        <p:spPr>
          <a:xfrm>
            <a:off x="914400" y="2082462"/>
            <a:ext cx="2438400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To keep order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To provide  some common services like education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To protect the nation from outside forces</a:t>
            </a:r>
            <a:endParaRPr lang="en-US" b="1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191000" y="1066800"/>
            <a:ext cx="4038600" cy="4524315"/>
          </a:xfrm>
          <a:prstGeom prst="rect">
            <a:avLst/>
          </a:prstGeom>
          <a:solidFill>
            <a:srgbClr val="F6ED7E"/>
          </a:solidFill>
          <a:ln>
            <a:noFill/>
          </a:ln>
          <a:effectLst/>
        </p:spPr>
        <p:txBody>
          <a:bodyPr vert="horz" wrap="square" lIns="114264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Script MT Bold" panose="030406020406070809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the People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United States,</a:t>
            </a:r>
            <a:endParaRPr kumimoji="0" lang="en-US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order to form a more perfect union, </a:t>
            </a:r>
            <a:endParaRPr kumimoji="0" lang="en-US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 justice,</a:t>
            </a:r>
            <a:endParaRPr kumimoji="0" lang="en-US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insure domestic tranquility, </a:t>
            </a:r>
            <a:endParaRPr kumimoji="0" lang="en-US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for the common defense, </a:t>
            </a:r>
            <a:endParaRPr kumimoji="0" lang="en-US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promote the general welfare, </a:t>
            </a:r>
            <a:endParaRPr kumimoji="0" lang="en-US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secure the blessings of liberty to ourselves and our posterity, </a:t>
            </a:r>
            <a:endParaRPr kumimoji="0" lang="en-US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ordain and establish this Constitution for the United States of America.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356351"/>
            <a:ext cx="457200" cy="196850"/>
          </a:xfrm>
          <a:solidFill>
            <a:srgbClr val="00B0F0"/>
          </a:solidFill>
        </p:spPr>
        <p:txBody>
          <a:bodyPr/>
          <a:lstStyle/>
          <a:p>
            <a:pPr algn="ctr"/>
            <a:fld id="{985B0C89-B727-4D5A-9666-0A58ADA09F3E}" type="slidenum">
              <a:rPr lang="en-US" sz="1800" b="1" smtClean="0">
                <a:solidFill>
                  <a:schemeClr val="tx1"/>
                </a:solidFill>
              </a:rPr>
              <a:pPr algn="ctr"/>
              <a:t>14</a:t>
            </a:fld>
            <a:endParaRPr lang="en-US" sz="1800" b="1">
              <a:solidFill>
                <a:schemeClr val="tx1"/>
              </a:solidFill>
            </a:endParaRPr>
          </a:p>
        </p:txBody>
      </p:sp>
      <p:pic>
        <p:nvPicPr>
          <p:cNvPr id="7" name="Picture 6" descr="C:\Users\blooma\AppData\Local\Microsoft\Windows\Temporary Internet Files\Content.Outlook\07IV7VE0\OSlogonewmission graphic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61560"/>
            <a:ext cx="3657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1600" y="1066800"/>
            <a:ext cx="6019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Property of Oakland Schools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Author: Carol </a:t>
            </a:r>
            <a:r>
              <a:rPr lang="en-US" dirty="0" err="1" smtClean="0">
                <a:solidFill>
                  <a:schemeClr val="bg1"/>
                </a:solidFill>
              </a:rPr>
              <a:t>Egbo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Editor: Amy Bloom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2</a:t>
            </a:fld>
            <a:endParaRPr lang="en-US" sz="1400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71600"/>
            <a:ext cx="4705592" cy="356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3</a:t>
            </a:fld>
            <a:endParaRPr lang="en-US" sz="1400" b="1"/>
          </a:p>
        </p:txBody>
      </p:sp>
      <p:sp>
        <p:nvSpPr>
          <p:cNvPr id="4" name="TextBox 3"/>
          <p:cNvSpPr txBox="1"/>
          <p:nvPr/>
        </p:nvSpPr>
        <p:spPr>
          <a:xfrm>
            <a:off x="304800" y="336882"/>
            <a:ext cx="1143000" cy="6186309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0"/>
            <a:tileRect/>
          </a:gradFill>
        </p:spPr>
        <p:txBody>
          <a:bodyPr wrap="square" rtlCol="0">
            <a:spAutoFit/>
          </a:bodyPr>
          <a:lstStyle/>
          <a:p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endParaRPr lang="en-US" sz="6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334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Political Scientists study </a:t>
            </a: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… government and citizenship</a:t>
            </a:r>
            <a:endParaRPr lang="en-US" sz="2800" b="1" dirty="0">
              <a:solidFill>
                <a:srgbClr val="33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286000"/>
            <a:ext cx="5943600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includes: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Purposes of government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Different kinds of governments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Functions of governments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Values and principles upon which governments are based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role of citizens in government</a:t>
            </a:r>
          </a:p>
        </p:txBody>
      </p:sp>
      <p:pic>
        <p:nvPicPr>
          <p:cNvPr id="7" name="Picture 3" descr="C:\Users\bacakc01\AppData\Local\Microsoft\Windows\Temporary Internet Files\Content.IE5\ZGV1Z4RD\MC9000535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"/>
            <a:ext cx="1323137" cy="1323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75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35242" y="3200399"/>
            <a:ext cx="289560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I have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local government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Who has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a leader of a local  </a:t>
            </a:r>
          </a:p>
          <a:p>
            <a:r>
              <a:rPr lang="en-US" dirty="0"/>
              <a:t> </a:t>
            </a:r>
            <a:r>
              <a:rPr lang="en-US" dirty="0" smtClean="0"/>
              <a:t>    government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200399"/>
            <a:ext cx="289560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I </a:t>
            </a:r>
            <a:r>
              <a:rPr lang="en-US" b="1" dirty="0"/>
              <a:t>have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mayor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Who has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a leader of a state</a:t>
            </a:r>
          </a:p>
          <a:p>
            <a:r>
              <a:rPr lang="en-US" dirty="0"/>
              <a:t> </a:t>
            </a:r>
            <a:r>
              <a:rPr lang="en-US" dirty="0" smtClean="0"/>
              <a:t>    government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00400" y="609600"/>
            <a:ext cx="28956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r>
              <a:rPr lang="en-US" b="1" dirty="0" smtClean="0"/>
              <a:t>I </a:t>
            </a:r>
            <a:r>
              <a:rPr lang="en-US" b="1" dirty="0"/>
              <a:t>have</a:t>
            </a:r>
            <a:endParaRPr lang="en-US" dirty="0"/>
          </a:p>
          <a:p>
            <a:r>
              <a:rPr lang="en-US" b="1" dirty="0"/>
              <a:t> </a:t>
            </a:r>
            <a:endParaRPr lang="en-US" sz="1200" dirty="0"/>
          </a:p>
          <a:p>
            <a:r>
              <a:rPr lang="en-US" dirty="0"/>
              <a:t>     </a:t>
            </a:r>
            <a:r>
              <a:rPr lang="en-US" dirty="0" smtClean="0"/>
              <a:t>a term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Who has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a definition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5400" y="4365616"/>
            <a:ext cx="2895600" cy="16971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5</a:t>
            </a:fld>
            <a:endParaRPr lang="en-US" sz="1400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1600200"/>
            <a:ext cx="4419600" cy="32480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68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6</a:t>
            </a:fld>
            <a:endParaRPr lang="en-US" sz="14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905000"/>
            <a:ext cx="3505200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9421"/>
            <a:ext cx="3439005" cy="253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7</a:t>
            </a:fld>
            <a:endParaRPr lang="en-US" sz="1400" b="1"/>
          </a:p>
        </p:txBody>
      </p:sp>
      <p:sp>
        <p:nvSpPr>
          <p:cNvPr id="4" name="TextBox 3"/>
          <p:cNvSpPr txBox="1"/>
          <p:nvPr/>
        </p:nvSpPr>
        <p:spPr>
          <a:xfrm>
            <a:off x="1143000" y="709081"/>
            <a:ext cx="70866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Can people solve global problems without government? 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277" y="2514600"/>
            <a:ext cx="4777373" cy="3179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2656769"/>
            <a:ext cx="2286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2694869"/>
            <a:ext cx="228600" cy="2895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00000">
            <a:off x="560427" y="1981200"/>
            <a:ext cx="553998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</a:rPr>
              <a:t>YES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466201" y="2025796"/>
            <a:ext cx="553998" cy="762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8</a:t>
            </a:fld>
            <a:endParaRPr lang="en-US" sz="1400" b="1"/>
          </a:p>
        </p:txBody>
      </p:sp>
      <p:sp>
        <p:nvSpPr>
          <p:cNvPr id="7" name="TextBox 6"/>
          <p:cNvSpPr txBox="1"/>
          <p:nvPr/>
        </p:nvSpPr>
        <p:spPr>
          <a:xfrm>
            <a:off x="1143000" y="709081"/>
            <a:ext cx="7086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Why Do People Form Governments?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214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0C89-B727-4D5A-9666-0A58ADA09F3E}" type="slidenum">
              <a:rPr lang="en-US" sz="1400" b="1" smtClean="0"/>
              <a:pPr/>
              <a:t>9</a:t>
            </a:fld>
            <a:endParaRPr lang="en-US" sz="1400" b="1"/>
          </a:p>
        </p:txBody>
      </p:sp>
      <p:sp>
        <p:nvSpPr>
          <p:cNvPr id="7" name="TextBox 6"/>
          <p:cNvSpPr txBox="1"/>
          <p:nvPr/>
        </p:nvSpPr>
        <p:spPr>
          <a:xfrm>
            <a:off x="1143000" y="709081"/>
            <a:ext cx="7086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Why Do People Form Governments? 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362200"/>
            <a:ext cx="5943600" cy="30162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To keep order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To provide  some common services like education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To protect the nation from outside forces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564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271</Words>
  <Application>Microsoft Office PowerPoint</Application>
  <PresentationFormat>On-screen Show (4:3)</PresentationFormat>
  <Paragraphs>99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6th Grade Social Studies Unit 7, Lesson 1:  Why Do People Institute Governments?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Waterford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 How Can Maps Help Us Better Understand the Earth?</dc:title>
  <dc:creator>Carol Egbo_2</dc:creator>
  <cp:lastModifiedBy>Bloom, Amy</cp:lastModifiedBy>
  <cp:revision>162</cp:revision>
  <cp:lastPrinted>2013-12-11T21:34:35Z</cp:lastPrinted>
  <dcterms:created xsi:type="dcterms:W3CDTF">2012-07-28T20:03:29Z</dcterms:created>
  <dcterms:modified xsi:type="dcterms:W3CDTF">2015-04-20T15:58:22Z</dcterms:modified>
</cp:coreProperties>
</file>